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92" r:id="rId1"/>
  </p:sldMasterIdLst>
  <p:notesMasterIdLst>
    <p:notesMasterId r:id="rId14"/>
  </p:notesMasterIdLst>
  <p:sldIdLst>
    <p:sldId id="270" r:id="rId2"/>
    <p:sldId id="318" r:id="rId3"/>
    <p:sldId id="268" r:id="rId4"/>
    <p:sldId id="326" r:id="rId5"/>
    <p:sldId id="321" r:id="rId6"/>
    <p:sldId id="316" r:id="rId7"/>
    <p:sldId id="314" r:id="rId8"/>
    <p:sldId id="303" r:id="rId9"/>
    <p:sldId id="320" r:id="rId10"/>
    <p:sldId id="317" r:id="rId11"/>
    <p:sldId id="319" r:id="rId12"/>
    <p:sldId id="325" r:id="rId1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Helvetica Neue" panose="02000503000000020004" pitchFamily="2" charset="0"/>
      <p:regular r:id="rId19"/>
      <p:bold r:id="rId20"/>
      <p:italic r:id="rId21"/>
      <p:boldItalic r:id="rId22"/>
    </p:embeddedFont>
    <p:embeddedFont>
      <p:font typeface="Merriweather Sans" pitchFamily="2" charset="77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SemiBold" panose="020B06060305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B6D4"/>
    <a:srgbClr val="136F22"/>
    <a:srgbClr val="197A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341"/>
  </p:normalViewPr>
  <p:slideViewPr>
    <p:cSldViewPr snapToGrid="0">
      <p:cViewPr varScale="1">
        <p:scale>
          <a:sx n="204" d="100"/>
          <a:sy n="204" d="100"/>
        </p:scale>
        <p:origin x="1544" y="192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 showGuides="1">
      <p:cViewPr>
        <p:scale>
          <a:sx n="150" d="100"/>
          <a:sy n="150" d="100"/>
        </p:scale>
        <p:origin x="2388" y="-36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10055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7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0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246817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DE64A46B-0C07-B94A-8D66-38C1390A9C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9AE43-8096-BF49-A3DF-423FBC054CA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44304" y="1134657"/>
            <a:ext cx="8047024" cy="3517844"/>
          </a:xfrm>
          <a:prstGeom prst="rect">
            <a:avLst/>
          </a:prstGeom>
        </p:spPr>
        <p:txBody>
          <a:bodyPr lIns="0" tIns="0" rIns="0" bIns="0"/>
          <a:lstStyle>
            <a:lvl1pPr marL="134487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 sz="1349" baseline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34742" marR="0" indent="-214227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905704" algn="ctr"/>
              </a:tabLst>
              <a:defRPr sz="1200" baseline="0">
                <a:latin typeface="+mn-lt"/>
                <a:ea typeface="Microsoft YaHei" panose="020B0503020204020204" pitchFamily="34" charset="-122"/>
              </a:defRPr>
            </a:lvl2pPr>
            <a:lvl3pPr marL="823602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905704" algn="ctr"/>
              </a:tabLst>
              <a:defRPr sz="974" baseline="0">
                <a:latin typeface="+mn-lt"/>
                <a:ea typeface="Microsoft YaHei" panose="020B0503020204020204" pitchFamily="34" charset="-122"/>
              </a:defRPr>
            </a:lvl3pPr>
            <a:lvl4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4pPr>
            <a:lvl5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marL="246671" marR="0" lvl="1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6668" y="342101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1"/>
              </a:lnSpc>
              <a:spcBef>
                <a:spcPts val="0"/>
              </a:spcBef>
              <a:buNone/>
              <a:defRPr sz="239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45247" indent="0" algn="ctr">
              <a:buNone/>
              <a:defRPr sz="1948"/>
            </a:lvl2pPr>
            <a:lvl3pPr marL="890492" indent="0" algn="ctr">
              <a:buNone/>
              <a:defRPr sz="1753"/>
            </a:lvl3pPr>
            <a:lvl4pPr marL="1335740" indent="0" algn="ctr">
              <a:buNone/>
              <a:defRPr sz="1559"/>
            </a:lvl4pPr>
            <a:lvl5pPr marL="1780986" indent="0" algn="ctr">
              <a:buNone/>
              <a:defRPr sz="1559"/>
            </a:lvl5pPr>
            <a:lvl6pPr marL="2226232" indent="0" algn="ctr">
              <a:buNone/>
              <a:defRPr sz="1559"/>
            </a:lvl6pPr>
            <a:lvl7pPr marL="2671478" indent="0" algn="ctr">
              <a:buNone/>
              <a:defRPr sz="1559"/>
            </a:lvl7pPr>
            <a:lvl8pPr marL="3116726" indent="0" algn="ctr">
              <a:buNone/>
              <a:defRPr sz="1559"/>
            </a:lvl8pPr>
            <a:lvl9pPr marL="3561971" indent="0" algn="ctr">
              <a:buNone/>
              <a:defRPr sz="155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934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5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3" r:id="rId3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sz="1200" dirty="0"/>
              <a:t>February 2022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467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2021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New Chair and Vice-Chair (mid-year)</a:t>
            </a:r>
          </a:p>
          <a:p>
            <a:r>
              <a:rPr lang="en-GB" dirty="0"/>
              <a:t>enhanced-PMP specification ratified</a:t>
            </a:r>
          </a:p>
          <a:p>
            <a:r>
              <a:rPr lang="en-GB" dirty="0"/>
              <a:t>Crypto Scalar specification ratified</a:t>
            </a:r>
          </a:p>
          <a:p>
            <a:r>
              <a:rPr lang="en-GB" dirty="0"/>
              <a:t>SIRT process defined</a:t>
            </a:r>
          </a:p>
          <a:p>
            <a:r>
              <a:rPr lang="en-GB" dirty="0"/>
              <a:t>Draft S-mode MPU specification</a:t>
            </a:r>
          </a:p>
          <a:p>
            <a:r>
              <a:rPr lang="en-GB" dirty="0"/>
              <a:t>New SIGs: Blockchain, CFI, and </a:t>
            </a:r>
            <a:r>
              <a:rPr lang="en-GB" dirty="0" err="1"/>
              <a:t>uArchitectural</a:t>
            </a:r>
            <a:r>
              <a:rPr lang="en-GB" dirty="0"/>
              <a:t> Side Channel </a:t>
            </a:r>
          </a:p>
          <a:p>
            <a:r>
              <a:rPr lang="en-GB" dirty="0"/>
              <a:t>Refocused &amp; renamed Security Tech SIG to Trusted Computing SIG</a:t>
            </a:r>
          </a:p>
          <a:p>
            <a:r>
              <a:rPr lang="en-GB" dirty="0"/>
              <a:t>IOMMU effort launched under Software HC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5097A-375C-D349-A99C-3EA47AB9B9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5821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1st Half 2022 Targets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Competitive gap analysis &amp; Roadmap</a:t>
            </a:r>
          </a:p>
          <a:p>
            <a:r>
              <a:rPr lang="en-GB" dirty="0"/>
              <a:t>SIRT process integration &amp; communication</a:t>
            </a:r>
          </a:p>
          <a:p>
            <a:r>
              <a:rPr lang="en-GB" dirty="0"/>
              <a:t>Draft Platform Security Model </a:t>
            </a:r>
          </a:p>
          <a:p>
            <a:r>
              <a:rPr lang="en-GB" dirty="0"/>
              <a:t>Blockchain SIG (draft) white paper</a:t>
            </a:r>
          </a:p>
          <a:p>
            <a:r>
              <a:rPr lang="en-GB" dirty="0"/>
              <a:t>Control Flow Integrity SIG strategy recommendations</a:t>
            </a:r>
          </a:p>
          <a:p>
            <a:r>
              <a:rPr lang="en-GB" dirty="0"/>
              <a:t>Trusted Computing SIG architecture recommendations</a:t>
            </a:r>
          </a:p>
          <a:p>
            <a:r>
              <a:rPr lang="en-GB" dirty="0"/>
              <a:t>Microarchitectural Side Channel SIG strategy recommendations</a:t>
            </a:r>
          </a:p>
          <a:p>
            <a:r>
              <a:rPr lang="en-GB" dirty="0"/>
              <a:t>Memory Safety SIG creation</a:t>
            </a:r>
          </a:p>
          <a:p>
            <a:r>
              <a:rPr lang="en-GB" dirty="0"/>
              <a:t>Crypto Vector draft specification </a:t>
            </a:r>
          </a:p>
          <a:p>
            <a:r>
              <a:rPr lang="en-GB" dirty="0"/>
              <a:t>International Crypto TG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AF880-816C-6948-A662-5F3610F89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988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Competition (Work-in-Progress)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972281"/>
              </p:ext>
            </p:extLst>
          </p:nvPr>
        </p:nvGraphicFramePr>
        <p:xfrm>
          <a:off x="129267" y="920468"/>
          <a:ext cx="8920753" cy="41968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494">
                  <a:extLst>
                    <a:ext uri="{9D8B030D-6E8A-4147-A177-3AD203B41FA5}">
                      <a16:colId xmlns:a16="http://schemas.microsoft.com/office/drawing/2014/main" val="1982817051"/>
                    </a:ext>
                  </a:extLst>
                </a:gridCol>
              </a:tblGrid>
              <a:tr h="268388">
                <a:tc>
                  <a:txBody>
                    <a:bodyPr/>
                    <a:lstStyle/>
                    <a:p>
                      <a:r>
                        <a:rPr lang="en-GB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Century Gothic"/>
                        </a:rPr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latin typeface="Neo Sans"/>
                          <a:ea typeface="Verdana"/>
                        </a:rPr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0" dirty="0">
                          <a:latin typeface="Gill Sans"/>
                          <a:ea typeface="Verdana"/>
                        </a:rPr>
                        <a:t>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1"/>
                      <a:r>
                        <a:rPr lang="en-GB" sz="1000" dirty="0"/>
                        <a:t>Comprehensive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SBI definition, OPEN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SBI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lvl="2"/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Keystone TEE Framework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Open Firmware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Security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Standard Security APIs</a:t>
                      </a:r>
                      <a:endParaRPr lang="en-US" sz="900" b="0" i="0" u="none" strike="noStrike" noProof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Reference Implementations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Trusted Execution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PMP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based TEE, Hypervisor support, S-Mode MPU </a:t>
                      </a:r>
                    </a:p>
                    <a:p>
                      <a:r>
                        <a:rPr lang="en-GB" sz="900" baseline="0" dirty="0">
                          <a:solidFill>
                            <a:srgbClr val="FF0000"/>
                          </a:solidFill>
                        </a:rPr>
                        <a:t>(no isolation at m-mode)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Trustzone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A/M class HW TEE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TXT, Intel VT-x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AMD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00" dirty="0"/>
                        <a:t>Confidential Compute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v9A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Realms - Confidential Compute Architecture 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TDX – Confidential VM Architecture</a:t>
                      </a:r>
                      <a:endParaRPr lang="en-US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SGX – Confidential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Applications Architecture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SEV (-ES, -SNP) - Confidential VM Arch.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75079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r>
                        <a:rPr lang="en-GB" sz="1000" dirty="0"/>
                        <a:t>Arbitrary</a:t>
                      </a:r>
                      <a:r>
                        <a:rPr lang="en-GB" sz="1000" baseline="0" dirty="0"/>
                        <a:t> Privileged Code Execution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ePMP</a:t>
                      </a:r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Privilege Access 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XD/SMAP/SMEP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02">
                <a:tc>
                  <a:txBody>
                    <a:bodyPr/>
                    <a:lstStyle/>
                    <a:p>
                      <a:r>
                        <a:rPr lang="en-GB" sz="1000" dirty="0"/>
                        <a:t>Control Flow Integrity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Branch Target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Identifier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Pointer Authentication Code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Indirect Branch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Tracking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Shadow Stack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b="0" i="0" u="none" strike="noStrike" baseline="0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Shadow Stack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/>
                        <a:t>Memory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ePMP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Memory Tagging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 err="1"/>
                        <a:t>Microa</a:t>
                      </a:r>
                      <a:r>
                        <a:rPr lang="en-GB" sz="1000" baseline="0" dirty="0" err="1"/>
                        <a:t>rch</a:t>
                      </a:r>
                      <a:r>
                        <a:rPr lang="en-GB" sz="1000" baseline="0" dirty="0"/>
                        <a:t>. Side Channels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Speculation Barriers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SM3, SM4, entropy, </a:t>
                      </a:r>
                      <a:r>
                        <a:rPr 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 Independent Execution Latency 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 SHA2, SHA3, SM3, SM4, RNG,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SHA, RNG, AVX-512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AES, SHA, RNG, AVX2</a:t>
                      </a:r>
                    </a:p>
                    <a:p>
                      <a:pPr lvl="0">
                        <a:buNone/>
                      </a:pPr>
                      <a:endParaRPr lang="en-GB" sz="900" baseline="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992143"/>
                  </a:ext>
                </a:extLst>
              </a:tr>
              <a:tr h="357851">
                <a:tc>
                  <a:txBody>
                    <a:bodyPr/>
                    <a:lstStyle/>
                    <a:p>
                      <a:r>
                        <a:rPr lang="en-GB" sz="1000" dirty="0"/>
                        <a:t>Crypto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AArch64cryptolib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IPP 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Optimizing CPU Libraries</a:t>
                      </a:r>
                      <a:endParaRPr lang="en-US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19633"/>
                  </a:ext>
                </a:extLst>
              </a:tr>
            </a:tbl>
          </a:graphicData>
        </a:graphic>
      </p:graphicFrame>
      <p:pic>
        <p:nvPicPr>
          <p:cNvPr id="8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2764" y="990873"/>
            <a:ext cx="774028" cy="148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2B02F-7CBF-B642-B8E3-B264BCCB5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 rot="19881135">
            <a:off x="1962209" y="2152409"/>
            <a:ext cx="18391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Trusted Computing SIG</a:t>
            </a:r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2286110" y="3101129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Memory Safety SIG</a:t>
            </a:r>
          </a:p>
          <a:p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994770" y="3498833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CFI SIG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303622" y="3764569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Memory Safety SIG</a:t>
            </a:r>
          </a:p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959765" y="3989672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>
                <a:solidFill>
                  <a:srgbClr val="10B6D4"/>
                </a:solidFill>
              </a:rPr>
              <a:t>uArch</a:t>
            </a:r>
            <a:r>
              <a:rPr lang="en-GB" sz="1100" dirty="0">
                <a:solidFill>
                  <a:srgbClr val="10B6D4"/>
                </a:solidFill>
              </a:rPr>
              <a:t> Side Channel SIG</a:t>
            </a:r>
          </a:p>
          <a:p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 rot="20640305">
            <a:off x="2854849" y="4403154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Crypto TG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147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145303"/>
            <a:ext cx="8015100" cy="685800"/>
          </a:xfrm>
        </p:spPr>
        <p:txBody>
          <a:bodyPr/>
          <a:lstStyle/>
          <a:p>
            <a:r>
              <a:rPr lang="en-GB" dirty="0"/>
              <a:t>Security HC - Roadmap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60227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1546717" y="767603"/>
            <a:ext cx="1766" cy="38380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15662" y="4604374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60564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12419" y="4623571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36173" y="45953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97647" y="4607222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23150" y="1077213"/>
            <a:ext cx="1955503" cy="183776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62523" y="1796162"/>
            <a:ext cx="273069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Lightweight TEE?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59636" y="1558425"/>
            <a:ext cx="5046998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AP-TEE TG + Cap-based TG (?)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9214" y="3605698"/>
            <a:ext cx="39241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S-mode MPU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84714" y="2865158"/>
            <a:ext cx="221576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International / GOST-R Scalar Crypto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87032" y="4097081"/>
            <a:ext cx="675095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Microarchitectural </a:t>
            </a:r>
            <a:r>
              <a:rPr lang="en-GB" sz="900" dirty="0"/>
              <a:t>Side Channel (</a:t>
            </a:r>
            <a:r>
              <a:rPr lang="en-GB" sz="900" dirty="0" err="1"/>
              <a:t>uSC</a:t>
            </a:r>
            <a:r>
              <a:rPr lang="en-GB" sz="900" dirty="0"/>
              <a:t>) leakage mitigations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044077" y="1079104"/>
            <a:ext cx="5467783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524295" y="457771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47145" y="3099055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48637" y="385628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ePMP</a:t>
            </a:r>
            <a:endParaRPr lang="en-GB" sz="9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70880" y="3855521"/>
            <a:ext cx="3314192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70880" y="3099959"/>
            <a:ext cx="323678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4836383" y="3095572"/>
            <a:ext cx="370683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PQC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358989" y="3354037"/>
            <a:ext cx="1619664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79BF-7B3F-5243-AF87-9F6EA5B1A152}"/>
              </a:ext>
            </a:extLst>
          </p:cNvPr>
          <p:cNvSpPr/>
          <p:nvPr/>
        </p:nvSpPr>
        <p:spPr>
          <a:xfrm>
            <a:off x="3861414" y="4349774"/>
            <a:ext cx="4681803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uSC</a:t>
            </a:r>
            <a:r>
              <a:rPr lang="en-GB" sz="900" dirty="0"/>
              <a:t> TG(s): Temporal Fencing and others (?)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FA44-7B1B-8847-9AC4-44D5F65BDF7B}"/>
              </a:ext>
            </a:extLst>
          </p:cNvPr>
          <p:cNvSpPr/>
          <p:nvPr/>
        </p:nvSpPr>
        <p:spPr>
          <a:xfrm>
            <a:off x="877482" y="2291343"/>
            <a:ext cx="766050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1"/>
                </a:solidFill>
              </a:rPr>
              <a:t>Control Flow Integrity (CFI)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5CF69-ECC8-8D4B-BF21-A9CCAEC0A79F}"/>
              </a:ext>
            </a:extLst>
          </p:cNvPr>
          <p:cNvSpPr/>
          <p:nvPr/>
        </p:nvSpPr>
        <p:spPr>
          <a:xfrm>
            <a:off x="3171771" y="4888468"/>
            <a:ext cx="747793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SIG work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3861414" y="2538481"/>
            <a:ext cx="4681801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CFI TG(s)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AAD019-B2D0-FD45-BD40-A37531F58BEF}"/>
              </a:ext>
            </a:extLst>
          </p:cNvPr>
          <p:cNvSpPr/>
          <p:nvPr/>
        </p:nvSpPr>
        <p:spPr>
          <a:xfrm>
            <a:off x="877483" y="2630656"/>
            <a:ext cx="2104519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Blockchain whitepaper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91131-3B41-DB46-8CD9-A9ACF6F04548}"/>
              </a:ext>
            </a:extLst>
          </p:cNvPr>
          <p:cNvSpPr/>
          <p:nvPr/>
        </p:nvSpPr>
        <p:spPr>
          <a:xfrm>
            <a:off x="4000477" y="4885719"/>
            <a:ext cx="74779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TG 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F151-431B-D549-88E9-2B01E82E1983}"/>
              </a:ext>
            </a:extLst>
          </p:cNvPr>
          <p:cNvSpPr/>
          <p:nvPr/>
        </p:nvSpPr>
        <p:spPr>
          <a:xfrm>
            <a:off x="4836383" y="4881341"/>
            <a:ext cx="747793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1570879" y="1323707"/>
            <a:ext cx="694098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Application-TEE, Confidential Compute, and Capabilities-Based (AP-TEE)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147145" y="2036865"/>
            <a:ext cx="24024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Pointer Masking (J extension)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2619941" y="2036865"/>
            <a:ext cx="227327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Tagging?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6B37AF-2449-C144-BFDA-C60A39D8DBA2}"/>
              </a:ext>
            </a:extLst>
          </p:cNvPr>
          <p:cNvSpPr/>
          <p:nvPr/>
        </p:nvSpPr>
        <p:spPr>
          <a:xfrm>
            <a:off x="147145" y="846040"/>
            <a:ext cx="7803055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Incident Response Team</a:t>
            </a:r>
          </a:p>
        </p:txBody>
      </p:sp>
    </p:spTree>
    <p:extLst>
      <p:ext uri="{BB962C8B-B14F-4D97-AF65-F5344CB8AC3E}">
        <p14:creationId xmlns:p14="http://schemas.microsoft.com/office/powerpoint/2010/main" val="53420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Security HC - Organization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26262-D39F-F849-ADD9-405C471C8F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511448D-51C5-1B4D-9D3F-7E8AC2026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326"/>
            <a:ext cx="9144000" cy="33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9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22FBB5-20B5-2A4C-8AEA-1A824931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Specifications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261F11-D686-8E46-A06D-5E5EA97DF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281280"/>
              </p:ext>
            </p:extLst>
          </p:nvPr>
        </p:nvGraphicFramePr>
        <p:xfrm>
          <a:off x="309093" y="1157935"/>
          <a:ext cx="8435560" cy="3605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7112">
                  <a:extLst>
                    <a:ext uri="{9D8B030D-6E8A-4147-A177-3AD203B41FA5}">
                      <a16:colId xmlns:a16="http://schemas.microsoft.com/office/drawing/2014/main" val="1651029552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2511722610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680043268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3743449973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950030858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3685547272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1012579197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2378567296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729669982"/>
                    </a:ext>
                  </a:extLst>
                </a:gridCol>
              </a:tblGrid>
              <a:tr h="3138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CY22-Q1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CY22-Q2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CY22-Q3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CY22-Q4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CY23-Q1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CY23-Q2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CY23-Q3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CY23-Q4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60237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Security Model</a:t>
                      </a:r>
                    </a:p>
                    <a:p>
                      <a:pPr algn="l"/>
                      <a:r>
                        <a:rPr lang="en-US" sz="1000" dirty="0"/>
                        <a:t>(non-ISA)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86448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AP-TEE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highlight>
                            <a:srgbClr val="FFFF00"/>
                          </a:highlight>
                        </a:rPr>
                        <a:t>(ISA?)</a:t>
                      </a:r>
                      <a:endParaRPr lang="en-US" sz="11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219700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CFI</a:t>
                      </a:r>
                    </a:p>
                    <a:p>
                      <a:r>
                        <a:rPr lang="en-US" sz="1000" dirty="0">
                          <a:highlight>
                            <a:srgbClr val="FFFF00"/>
                          </a:highlight>
                        </a:rPr>
                        <a:t>(ISA?)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767143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Vector Crypto</a:t>
                      </a:r>
                    </a:p>
                    <a:p>
                      <a:r>
                        <a:rPr lang="en-US" sz="1000" dirty="0"/>
                        <a:t>(ISA)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62824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GOST-R crypto</a:t>
                      </a:r>
                    </a:p>
                    <a:p>
                      <a:r>
                        <a:rPr lang="en-US" sz="1000" dirty="0"/>
                        <a:t>(ISA)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30148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S-mode MPU</a:t>
                      </a:r>
                    </a:p>
                    <a:p>
                      <a:r>
                        <a:rPr lang="en-US" sz="1000" dirty="0"/>
                        <a:t>(ISA)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622097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IOPMP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(ISA)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112120"/>
                  </a:ext>
                </a:extLst>
              </a:tr>
              <a:tr h="406118">
                <a:tc>
                  <a:txBody>
                    <a:bodyPr/>
                    <a:lstStyle/>
                    <a:p>
                      <a:r>
                        <a:rPr lang="en-US" sz="1100" dirty="0" err="1"/>
                        <a:t>uSC</a:t>
                      </a:r>
                      <a:r>
                        <a:rPr lang="en-US" sz="1100" dirty="0"/>
                        <a:t> leakage</a:t>
                      </a:r>
                    </a:p>
                    <a:p>
                      <a:r>
                        <a:rPr lang="en-US" sz="1000" dirty="0"/>
                        <a:t>(TBD)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857503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FEEEC1-0587-CB49-8C4D-26862AB49DBA}"/>
              </a:ext>
            </a:extLst>
          </p:cNvPr>
          <p:cNvSpPr/>
          <p:nvPr/>
        </p:nvSpPr>
        <p:spPr>
          <a:xfrm>
            <a:off x="3300391" y="3611630"/>
            <a:ext cx="930503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AB51F9-64FF-6C42-B411-4465ED15A35E}"/>
              </a:ext>
            </a:extLst>
          </p:cNvPr>
          <p:cNvSpPr/>
          <p:nvPr/>
        </p:nvSpPr>
        <p:spPr>
          <a:xfrm>
            <a:off x="3289378" y="4017449"/>
            <a:ext cx="960656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1C3478-E724-934B-8A45-F2CDE606E69B}"/>
              </a:ext>
            </a:extLst>
          </p:cNvPr>
          <p:cNvSpPr/>
          <p:nvPr/>
        </p:nvSpPr>
        <p:spPr>
          <a:xfrm>
            <a:off x="3711210" y="2373134"/>
            <a:ext cx="792051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759CD2E-D7B4-914C-8D2C-E77EC7E35C17}"/>
              </a:ext>
            </a:extLst>
          </p:cNvPr>
          <p:cNvSpPr/>
          <p:nvPr/>
        </p:nvSpPr>
        <p:spPr>
          <a:xfrm>
            <a:off x="2060620" y="1960827"/>
            <a:ext cx="1416676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278EF9-0B1C-7246-98CA-11732AE1DDE0}"/>
              </a:ext>
            </a:extLst>
          </p:cNvPr>
          <p:cNvSpPr/>
          <p:nvPr/>
        </p:nvSpPr>
        <p:spPr>
          <a:xfrm>
            <a:off x="4307806" y="4013454"/>
            <a:ext cx="1526324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B02B4D6-66B3-5A45-BBBE-096A218FAFF7}"/>
              </a:ext>
            </a:extLst>
          </p:cNvPr>
          <p:cNvSpPr/>
          <p:nvPr/>
        </p:nvSpPr>
        <p:spPr>
          <a:xfrm>
            <a:off x="2073320" y="1551678"/>
            <a:ext cx="760897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FBC003-643D-614D-B5E4-C562A7C13ECA}"/>
              </a:ext>
            </a:extLst>
          </p:cNvPr>
          <p:cNvSpPr/>
          <p:nvPr/>
        </p:nvSpPr>
        <p:spPr>
          <a:xfrm>
            <a:off x="2869488" y="1551678"/>
            <a:ext cx="480808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8077BE0-258C-8C41-9E99-273621F44594}"/>
              </a:ext>
            </a:extLst>
          </p:cNvPr>
          <p:cNvSpPr/>
          <p:nvPr/>
        </p:nvSpPr>
        <p:spPr>
          <a:xfrm>
            <a:off x="3524610" y="1960826"/>
            <a:ext cx="549498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C0FDA4D-741B-8846-A15F-0D33441C5B81}"/>
              </a:ext>
            </a:extLst>
          </p:cNvPr>
          <p:cNvSpPr/>
          <p:nvPr/>
        </p:nvSpPr>
        <p:spPr>
          <a:xfrm>
            <a:off x="2034863" y="4417531"/>
            <a:ext cx="2176529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813E4E-1DAE-BA4D-A08D-41568281CBDF}"/>
              </a:ext>
            </a:extLst>
          </p:cNvPr>
          <p:cNvSpPr/>
          <p:nvPr/>
        </p:nvSpPr>
        <p:spPr>
          <a:xfrm>
            <a:off x="3390006" y="1549519"/>
            <a:ext cx="960853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7C6841E-F048-7344-824D-539EEC81ED36}"/>
              </a:ext>
            </a:extLst>
          </p:cNvPr>
          <p:cNvSpPr/>
          <p:nvPr/>
        </p:nvSpPr>
        <p:spPr>
          <a:xfrm>
            <a:off x="2047740" y="2371620"/>
            <a:ext cx="1596981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F325152-64B5-8A46-BE5E-F29341976646}"/>
              </a:ext>
            </a:extLst>
          </p:cNvPr>
          <p:cNvSpPr/>
          <p:nvPr/>
        </p:nvSpPr>
        <p:spPr>
          <a:xfrm>
            <a:off x="4250033" y="4417530"/>
            <a:ext cx="1101141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77BB920-E3B0-0C46-949C-65ABD5D96428}"/>
              </a:ext>
            </a:extLst>
          </p:cNvPr>
          <p:cNvSpPr/>
          <p:nvPr/>
        </p:nvSpPr>
        <p:spPr>
          <a:xfrm>
            <a:off x="5402693" y="4417530"/>
            <a:ext cx="2176529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CDE319F-1A6A-F048-9396-C49572A8007A}"/>
              </a:ext>
            </a:extLst>
          </p:cNvPr>
          <p:cNvSpPr/>
          <p:nvPr/>
        </p:nvSpPr>
        <p:spPr>
          <a:xfrm>
            <a:off x="7624302" y="4411091"/>
            <a:ext cx="1101141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57DA69-7F0B-0745-9EAB-B787B259B2FB}"/>
              </a:ext>
            </a:extLst>
          </p:cNvPr>
          <p:cNvSpPr/>
          <p:nvPr/>
        </p:nvSpPr>
        <p:spPr>
          <a:xfrm>
            <a:off x="5233754" y="1551545"/>
            <a:ext cx="960854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Vote-Ready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15A54B1-D570-5E49-A275-88E31EAEABDE}"/>
              </a:ext>
            </a:extLst>
          </p:cNvPr>
          <p:cNvSpPr/>
          <p:nvPr/>
        </p:nvSpPr>
        <p:spPr>
          <a:xfrm>
            <a:off x="4390862" y="1549517"/>
            <a:ext cx="799857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2D51841-2BEA-ED4D-8423-984629304407}"/>
              </a:ext>
            </a:extLst>
          </p:cNvPr>
          <p:cNvSpPr/>
          <p:nvPr/>
        </p:nvSpPr>
        <p:spPr>
          <a:xfrm>
            <a:off x="2047740" y="2788615"/>
            <a:ext cx="2210518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BFDFB54-4B0A-AE46-A1FF-67E18D1CCBFA}"/>
              </a:ext>
            </a:extLst>
          </p:cNvPr>
          <p:cNvSpPr/>
          <p:nvPr/>
        </p:nvSpPr>
        <p:spPr>
          <a:xfrm>
            <a:off x="4306645" y="2782151"/>
            <a:ext cx="1034654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83AAC5-5DCE-A345-9CB4-B5D7C003CD12}"/>
              </a:ext>
            </a:extLst>
          </p:cNvPr>
          <p:cNvSpPr/>
          <p:nvPr/>
        </p:nvSpPr>
        <p:spPr>
          <a:xfrm>
            <a:off x="5389686" y="2774098"/>
            <a:ext cx="10346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Vote-Ready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76769F3-DA53-1D47-B62C-A4C1E1ADD293}"/>
              </a:ext>
            </a:extLst>
          </p:cNvPr>
          <p:cNvSpPr/>
          <p:nvPr/>
        </p:nvSpPr>
        <p:spPr>
          <a:xfrm>
            <a:off x="2389299" y="3611606"/>
            <a:ext cx="851078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E24608E-09B6-A640-959D-82B010BE79EC}"/>
              </a:ext>
            </a:extLst>
          </p:cNvPr>
          <p:cNvSpPr/>
          <p:nvPr/>
        </p:nvSpPr>
        <p:spPr>
          <a:xfrm>
            <a:off x="2033789" y="4023888"/>
            <a:ext cx="1193236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A0610B9-6AA5-3C4E-AEC9-FB08C48BD209}"/>
              </a:ext>
            </a:extLst>
          </p:cNvPr>
          <p:cNvSpPr/>
          <p:nvPr/>
        </p:nvSpPr>
        <p:spPr>
          <a:xfrm>
            <a:off x="4123469" y="1961587"/>
            <a:ext cx="2302189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0FA9EEC-EBBE-E041-B5A6-85F821DB5E8E}"/>
              </a:ext>
            </a:extLst>
          </p:cNvPr>
          <p:cNvSpPr/>
          <p:nvPr/>
        </p:nvSpPr>
        <p:spPr>
          <a:xfrm>
            <a:off x="4288489" y="3611605"/>
            <a:ext cx="1050878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2CCE237-A7BB-3041-95E5-5169FEBB6D06}"/>
              </a:ext>
            </a:extLst>
          </p:cNvPr>
          <p:cNvSpPr/>
          <p:nvPr/>
        </p:nvSpPr>
        <p:spPr>
          <a:xfrm>
            <a:off x="5402693" y="3607319"/>
            <a:ext cx="1034654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7CDE499-0860-5341-AB6B-10B033BAA03D}"/>
              </a:ext>
            </a:extLst>
          </p:cNvPr>
          <p:cNvSpPr/>
          <p:nvPr/>
        </p:nvSpPr>
        <p:spPr>
          <a:xfrm>
            <a:off x="5884575" y="4013576"/>
            <a:ext cx="1034654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224AEC6-202B-3A4D-BA8E-7372A88CD2EA}"/>
              </a:ext>
            </a:extLst>
          </p:cNvPr>
          <p:cNvSpPr/>
          <p:nvPr/>
        </p:nvSpPr>
        <p:spPr>
          <a:xfrm>
            <a:off x="4559121" y="2366633"/>
            <a:ext cx="2904186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B5497C6-71CD-DB40-AA8E-17D359620CB6}"/>
              </a:ext>
            </a:extLst>
          </p:cNvPr>
          <p:cNvSpPr/>
          <p:nvPr/>
        </p:nvSpPr>
        <p:spPr>
          <a:xfrm>
            <a:off x="7553678" y="1956310"/>
            <a:ext cx="10346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Vote-Ready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9A0B4A7-8110-464E-98BE-DAE4E737C16E}"/>
              </a:ext>
            </a:extLst>
          </p:cNvPr>
          <p:cNvSpPr/>
          <p:nvPr/>
        </p:nvSpPr>
        <p:spPr>
          <a:xfrm>
            <a:off x="6500673" y="3604403"/>
            <a:ext cx="10346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Vote-Ready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70BB0D0-D5B1-F24D-96D9-469E54EC9BA9}"/>
              </a:ext>
            </a:extLst>
          </p:cNvPr>
          <p:cNvSpPr/>
          <p:nvPr/>
        </p:nvSpPr>
        <p:spPr>
          <a:xfrm>
            <a:off x="6982523" y="4018045"/>
            <a:ext cx="10346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Vote-Ready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930DF2-77E3-AB40-8147-E019C6A00B0F}"/>
              </a:ext>
            </a:extLst>
          </p:cNvPr>
          <p:cNvSpPr txBox="1"/>
          <p:nvPr/>
        </p:nvSpPr>
        <p:spPr>
          <a:xfrm>
            <a:off x="4915442" y="283335"/>
            <a:ext cx="21743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TBD: </a:t>
            </a:r>
          </a:p>
          <a:p>
            <a:pPr marL="285750" indent="-285750">
              <a:buFontTx/>
              <a:buChar char="-"/>
            </a:pPr>
            <a:r>
              <a:rPr lang="en-US" dirty="0">
                <a:highlight>
                  <a:srgbClr val="FFFF00"/>
                </a:highlight>
              </a:rPr>
              <a:t>Lightweight TEE</a:t>
            </a:r>
          </a:p>
          <a:p>
            <a:pPr marL="285750" indent="-285750">
              <a:buFontTx/>
              <a:buChar char="-"/>
            </a:pPr>
            <a:r>
              <a:rPr lang="en-US" dirty="0">
                <a:highlight>
                  <a:srgbClr val="FFFF00"/>
                </a:highlight>
              </a:rPr>
              <a:t>Memory Tagging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7BBAD265-68A4-B64A-B8F0-B8A832F01882}"/>
              </a:ext>
            </a:extLst>
          </p:cNvPr>
          <p:cNvSpPr/>
          <p:nvPr/>
        </p:nvSpPr>
        <p:spPr>
          <a:xfrm>
            <a:off x="3296160" y="3196763"/>
            <a:ext cx="708573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F19D17E-AF4A-7042-B6E5-E9E8DF9D1B74}"/>
              </a:ext>
            </a:extLst>
          </p:cNvPr>
          <p:cNvSpPr/>
          <p:nvPr/>
        </p:nvSpPr>
        <p:spPr>
          <a:xfrm>
            <a:off x="2385068" y="3196739"/>
            <a:ext cx="851078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46955D9-B2DD-9F4D-9D2B-C8C8721A8FE5}"/>
              </a:ext>
            </a:extLst>
          </p:cNvPr>
          <p:cNvSpPr/>
          <p:nvPr/>
        </p:nvSpPr>
        <p:spPr>
          <a:xfrm>
            <a:off x="4076823" y="3196738"/>
            <a:ext cx="1050878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1CF72B-64D9-B340-AE44-FBF3AC904869}"/>
              </a:ext>
            </a:extLst>
          </p:cNvPr>
          <p:cNvSpPr/>
          <p:nvPr/>
        </p:nvSpPr>
        <p:spPr>
          <a:xfrm>
            <a:off x="5188335" y="3192452"/>
            <a:ext cx="851079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59ABCFB-FC5B-C84B-93EB-B2E7647BD850}"/>
              </a:ext>
            </a:extLst>
          </p:cNvPr>
          <p:cNvSpPr/>
          <p:nvPr/>
        </p:nvSpPr>
        <p:spPr>
          <a:xfrm>
            <a:off x="6104467" y="3189536"/>
            <a:ext cx="939795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Vote-Ready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0B6F24F-53B4-A54E-8009-BFEB65577C5C}"/>
              </a:ext>
            </a:extLst>
          </p:cNvPr>
          <p:cNvSpPr/>
          <p:nvPr/>
        </p:nvSpPr>
        <p:spPr>
          <a:xfrm>
            <a:off x="7506467" y="2366633"/>
            <a:ext cx="1034654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3CA8240-E14E-2F4D-9E41-1444C2C99D8A}"/>
              </a:ext>
            </a:extLst>
          </p:cNvPr>
          <p:cNvSpPr/>
          <p:nvPr/>
        </p:nvSpPr>
        <p:spPr>
          <a:xfrm>
            <a:off x="6472341" y="1956311"/>
            <a:ext cx="1034654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</p:spTree>
    <p:extLst>
      <p:ext uri="{BB962C8B-B14F-4D97-AF65-F5344CB8AC3E}">
        <p14:creationId xmlns:p14="http://schemas.microsoft.com/office/powerpoint/2010/main" val="3411532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967204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5006761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86747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rPr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99690" y="1557000"/>
            <a:ext cx="2583021" cy="27132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1400" dirty="0"/>
              <a:t>Clean Slate architecture – learn the lessons of the past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Security as a basic feature of hardware, firmware, software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Royalty Free – democratising innovation</a:t>
            </a:r>
          </a:p>
          <a:p>
            <a:pPr marL="114300" indent="0">
              <a:buNone/>
            </a:pPr>
            <a:endParaRPr lang="en-GB" sz="1600" dirty="0"/>
          </a:p>
          <a:p>
            <a:pPr marL="114300" indent="0">
              <a:buNone/>
            </a:pPr>
            <a:endParaRPr lang="en-GB" sz="1600" dirty="0"/>
          </a:p>
        </p:txBody>
      </p:sp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4" y="1056900"/>
            <a:ext cx="2256285" cy="393600"/>
          </a:xfrm>
        </p:spPr>
        <p:txBody>
          <a:bodyPr>
            <a:normAutofit fontScale="90000"/>
          </a:bodyPr>
          <a:lstStyle/>
          <a:p>
            <a:r>
              <a:rPr lang="en-GB" dirty="0"/>
              <a:t>RISC-V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12297" y="4793906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4411286"/>
            <a:ext cx="1290199" cy="38262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Embedded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138353" y="4411284"/>
            <a:ext cx="1290199" cy="38262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Application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6623364" y="4411284"/>
            <a:ext cx="1290199" cy="38262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Server </a:t>
            </a:r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340748"/>
            <a:ext cx="426944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Security Ecosystem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713740"/>
            <a:ext cx="426235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Root-of-Trust, Secure Boot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996299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Side Channel Leakage Protection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854034" y="2130765"/>
            <a:ext cx="2050924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Confidential Computing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7" y="2502888"/>
            <a:ext cx="2778342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Trusted Execution Environment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6" y="3622075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Control Flow Integrity</a:t>
            </a:r>
            <a:endParaRPr lang="en-US" sz="12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2869311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Memory Safety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250586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Crypto Accelleration </a:t>
            </a:r>
            <a:endParaRPr lang="en-US" sz="1200" dirty="0"/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 flipH="1" flipV="1">
            <a:off x="3375185" y="1280544"/>
            <a:ext cx="5061127" cy="518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H="1">
            <a:off x="3375184" y="2083010"/>
            <a:ext cx="5156176" cy="9947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82851" y="75289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77852" y="213076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Hardware </a:t>
            </a:r>
          </a:p>
          <a:p>
            <a:r>
              <a:rPr lang="en-GB" sz="800" dirty="0"/>
              <a:t>Security </a:t>
            </a:r>
          </a:p>
          <a:p>
            <a:r>
              <a:rPr lang="en-GB" sz="800" dirty="0"/>
              <a:t>Capabilities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90434" y="131901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Firmware, </a:t>
            </a:r>
          </a:p>
          <a:p>
            <a:r>
              <a:rPr lang="en-GB" sz="800" dirty="0"/>
              <a:t>Software, and </a:t>
            </a:r>
          </a:p>
          <a:p>
            <a:r>
              <a:rPr lang="en-GB" sz="800" dirty="0"/>
              <a:t>Tools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 flipH="1">
            <a:off x="3336003" y="4367788"/>
            <a:ext cx="5190865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76266" y="4377735"/>
            <a:ext cx="950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Processor Cores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0C018DA-940F-E64D-853A-E10DC28AB3F0}"/>
              </a:ext>
            </a:extLst>
          </p:cNvPr>
          <p:cNvSpPr/>
          <p:nvPr/>
        </p:nvSpPr>
        <p:spPr>
          <a:xfrm>
            <a:off x="3651208" y="891823"/>
            <a:ext cx="4253749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Standards Compliance, Security Incidence Response</a:t>
            </a:r>
          </a:p>
        </p:txBody>
      </p:sp>
    </p:spTree>
    <p:extLst>
      <p:ext uri="{BB962C8B-B14F-4D97-AF65-F5344CB8AC3E}">
        <p14:creationId xmlns:p14="http://schemas.microsoft.com/office/powerpoint/2010/main" val="2055268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8808D-357B-C24B-B668-5E62421AF5A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05600" y="4833938"/>
            <a:ext cx="2133600" cy="228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7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A63149-584D-984F-9569-A96BE62F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US" dirty="0"/>
              <a:t>Security and RISC-V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1CC9F9-5F89-CD47-AE50-31F655987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24" y="936826"/>
            <a:ext cx="8472300" cy="3755409"/>
          </a:xfrm>
        </p:spPr>
        <p:txBody>
          <a:bodyPr/>
          <a:lstStyle/>
          <a:p>
            <a:pPr marL="120650" indent="0" algn="ctr">
              <a:buNone/>
            </a:pPr>
            <a:r>
              <a:rPr lang="en-US" sz="1400" i="1" dirty="0"/>
              <a:t>RISC-V’s open and clean-slate design presents a unique opportunity to re-think security for the next generation of compute infrastructures.</a:t>
            </a:r>
          </a:p>
          <a:p>
            <a:pPr marL="120650" indent="0" algn="ctr">
              <a:buNone/>
            </a:pPr>
            <a:endParaRPr lang="en-US" sz="1400" dirty="0"/>
          </a:p>
          <a:p>
            <a:r>
              <a:rPr lang="en-US" sz="1200" dirty="0"/>
              <a:t>Become foundation for an Intrinsic Security model</a:t>
            </a:r>
          </a:p>
          <a:p>
            <a:r>
              <a:rPr lang="en-US" sz="1200" dirty="0"/>
              <a:t>Create robustness against malicious code, bugs, exploits</a:t>
            </a:r>
          </a:p>
          <a:p>
            <a:r>
              <a:rPr lang="en-US" sz="1200" dirty="0"/>
              <a:t>Enabling Trusted Execution and Confidential Computing – with Zero Trust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33530" y="2424763"/>
            <a:ext cx="6265759" cy="2338323"/>
            <a:chOff x="1143846" y="1925797"/>
            <a:chExt cx="6267155" cy="313674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98566" y="1985695"/>
              <a:ext cx="94791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A989AC2-DCED-0B46-8083-A4229A341FB9}"/>
                </a:ext>
              </a:extLst>
            </p:cNvPr>
            <p:cNvSpPr/>
            <p:nvPr/>
          </p:nvSpPr>
          <p:spPr>
            <a:xfrm>
              <a:off x="1200423" y="2805330"/>
              <a:ext cx="6187285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  <a:p>
              <a:pPr algn="ctr"/>
              <a:endParaRPr lang="en-US" sz="1000"/>
            </a:p>
            <a:p>
              <a:pPr algn="ctr"/>
              <a:r>
                <a:rPr lang="en-US" sz="1000"/>
                <a:t>Secure </a:t>
              </a:r>
              <a:r>
                <a:rPr lang="en-US" sz="1000" dirty="0"/>
                <a:t>System SW </a:t>
              </a:r>
              <a:r>
                <a:rPr lang="en-US" sz="1000"/>
                <a:t>+ Runtimes</a:t>
              </a:r>
              <a:endParaRPr lang="en-US" sz="1000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2582DD-8131-9143-82B0-EC5F31DD74F0}"/>
                </a:ext>
              </a:extLst>
            </p:cNvPr>
            <p:cNvSpPr/>
            <p:nvPr/>
          </p:nvSpPr>
          <p:spPr>
            <a:xfrm>
              <a:off x="1200424" y="3609881"/>
              <a:ext cx="6187285" cy="962132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Secure Hardware Baseline</a:t>
              </a:r>
            </a:p>
            <a:p>
              <a:pPr algn="ctr"/>
              <a:r>
                <a:rPr lang="en-US" sz="1000" dirty="0">
                  <a:solidFill>
                    <a:srgbClr val="92D050"/>
                  </a:solidFill>
                </a:rPr>
                <a:t>Trusted Execution Environment          </a:t>
              </a:r>
              <a:r>
                <a:rPr lang="en-US" sz="1000" dirty="0">
                  <a:solidFill>
                    <a:schemeClr val="accent1"/>
                  </a:solidFill>
                </a:rPr>
                <a:t>Confidential Computing</a:t>
              </a:r>
            </a:p>
            <a:p>
              <a:pPr algn="ctr"/>
              <a:r>
                <a:rPr lang="en-US" sz="1000" dirty="0"/>
                <a:t> Crypto Acceleration </a:t>
              </a:r>
            </a:p>
            <a:p>
              <a:pPr algn="ctr"/>
              <a:r>
                <a:rPr lang="en-US" sz="1000" dirty="0"/>
                <a:t>Memory isolation, Control Flow Integrity, Side Channel Protection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2259255" y="1995056"/>
              <a:ext cx="104898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122325" y="1989661"/>
              <a:ext cx="1265383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App</a:t>
              </a:r>
              <a:endParaRPr lang="en-US" sz="1000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00424" y="4740711"/>
              <a:ext cx="6210577" cy="321827"/>
            </a:xfrm>
            <a:prstGeom prst="roundRect">
              <a:avLst>
                <a:gd name="adj" fmla="val 45277"/>
              </a:avLst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Hardware Root of Trust, Secure Boot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093133" y="1943264"/>
              <a:ext cx="1317868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43846" y="1925797"/>
              <a:ext cx="2250968" cy="1290489"/>
            </a:xfrm>
            <a:prstGeom prst="roundRect">
              <a:avLst>
                <a:gd name="adj" fmla="val 11683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34319" y="2834470"/>
              <a:ext cx="2091017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Trusted OS</a:t>
              </a:r>
              <a:endParaRPr lang="en-US" sz="1000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482219" y="2852201"/>
              <a:ext cx="3840973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Rich OS</a:t>
              </a:r>
              <a:endParaRPr lang="en-US" sz="1000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507591" y="1985693"/>
              <a:ext cx="1083608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 App</a:t>
              </a:r>
              <a:endParaRPr lang="en-US" sz="1000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92107" y="1984401"/>
              <a:ext cx="1265384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App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62918" y="1938004"/>
              <a:ext cx="1323765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7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dirty="0"/>
              <a:t>5 year horizon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347039" y="352763"/>
            <a:ext cx="4674119" cy="462346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GB" sz="1400" dirty="0"/>
              <a:t>Platform Security Model outlining RISC-V security capacities and system’s integration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Tools and Software support for RISC-V security capabilities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Protection against side-channel information leakage at the hardware level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Robustness capabilities to prevent malicious manipulation of e.g., code execution flows 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Cryptography support for small to large devices, including Post-Quantum Crypto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Memory isolation and Trusted Execution Environments to securely separate applications from each other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Support for Confidential Compute models to enhance application and data privacy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Blockchain technology on RISC-V based 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5255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Long-Term Priorities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Security Incident Response Team (SIRT) maintenance</a:t>
            </a:r>
          </a:p>
          <a:p>
            <a:r>
              <a:rPr lang="en-GB" dirty="0"/>
              <a:t>Platform Security Model creation</a:t>
            </a:r>
          </a:p>
          <a:p>
            <a:r>
              <a:rPr lang="en-GB" dirty="0"/>
              <a:t>Platform Security Model and RVI Platforms integration</a:t>
            </a:r>
          </a:p>
          <a:p>
            <a:r>
              <a:rPr lang="en-GB" dirty="0"/>
              <a:t>Security functionality competitive / gap analysis</a:t>
            </a:r>
          </a:p>
          <a:p>
            <a:r>
              <a:rPr lang="en-GB" dirty="0"/>
              <a:t>Enhanced cryptography functionality</a:t>
            </a:r>
          </a:p>
          <a:p>
            <a:r>
              <a:rPr lang="en-GB" dirty="0"/>
              <a:t>Microarchitectural side channel leakage mitigations and Control Flow Integrity capabilities</a:t>
            </a:r>
          </a:p>
          <a:p>
            <a:r>
              <a:rPr lang="en-GB" dirty="0"/>
              <a:t>Enhanced memory security model</a:t>
            </a:r>
          </a:p>
          <a:p>
            <a:r>
              <a:rPr lang="en-GB" dirty="0"/>
              <a:t>Define RISC-V architecture for TEEs and Confidential Computing</a:t>
            </a:r>
          </a:p>
          <a:p>
            <a:r>
              <a:rPr lang="en-GB" dirty="0"/>
              <a:t>Security (software) ecosystem enablement</a:t>
            </a:r>
          </a:p>
          <a:p>
            <a:r>
              <a:rPr lang="en-GB" dirty="0"/>
              <a:t>Capability-based solution(s)</a:t>
            </a:r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B006C-91BF-9448-B255-8C85390F8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99658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857</Words>
  <Application>Microsoft Macintosh PowerPoint</Application>
  <PresentationFormat>On-screen Show (16:9)</PresentationFormat>
  <Paragraphs>254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.AppleSystemUIFont</vt:lpstr>
      <vt:lpstr>Open Sans</vt:lpstr>
      <vt:lpstr>Helvetica Neue</vt:lpstr>
      <vt:lpstr>Neo Sans</vt:lpstr>
      <vt:lpstr>Arial</vt:lpstr>
      <vt:lpstr>Open Sans SemiBold</vt:lpstr>
      <vt:lpstr>Merriweather Sans</vt:lpstr>
      <vt:lpstr>Gill Sans</vt:lpstr>
      <vt:lpstr>Century Gothic</vt:lpstr>
      <vt:lpstr>Simple Light</vt:lpstr>
      <vt:lpstr>RISC-V Security February 2022 </vt:lpstr>
      <vt:lpstr>Security HC - Roadmap</vt:lpstr>
      <vt:lpstr>Security HC - Organization</vt:lpstr>
      <vt:lpstr>Planned Specifications </vt:lpstr>
      <vt:lpstr>Backup</vt:lpstr>
      <vt:lpstr>Intrinsic Security</vt:lpstr>
      <vt:lpstr>Security and RISC-V</vt:lpstr>
      <vt:lpstr>RISC-V Security 5 year horizon</vt:lpstr>
      <vt:lpstr>Long-Term Priorities</vt:lpstr>
      <vt:lpstr>2021 Highlights</vt:lpstr>
      <vt:lpstr>1st Half 2022 Targets</vt:lpstr>
      <vt:lpstr>Competition (Work-in-Progress)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2022-02-16T15:27:18Z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398c1c-5e94-454c-bbc4-eb8a4a50b8b0_Enabled">
    <vt:lpwstr>true</vt:lpwstr>
  </property>
  <property fmtid="{D5CDD505-2E9C-101B-9397-08002B2CF9AE}" pid="3" name="MSIP_Label_10398c1c-5e94-454c-bbc4-eb8a4a50b8b0_SetDate">
    <vt:lpwstr>2021-11-02T01:44:27Z</vt:lpwstr>
  </property>
  <property fmtid="{D5CDD505-2E9C-101B-9397-08002B2CF9AE}" pid="4" name="MSIP_Label_10398c1c-5e94-454c-bbc4-eb8a4a50b8b0_Method">
    <vt:lpwstr>Privileged</vt:lpwstr>
  </property>
  <property fmtid="{D5CDD505-2E9C-101B-9397-08002B2CF9AE}" pid="5" name="MSIP_Label_10398c1c-5e94-454c-bbc4-eb8a4a50b8b0_Name">
    <vt:lpwstr>Public</vt:lpwstr>
  </property>
  <property fmtid="{D5CDD505-2E9C-101B-9397-08002B2CF9AE}" pid="6" name="MSIP_Label_10398c1c-5e94-454c-bbc4-eb8a4a50b8b0_SiteId">
    <vt:lpwstr>d466216a-c643-434a-9c2e-057448c17cbe</vt:lpwstr>
  </property>
  <property fmtid="{D5CDD505-2E9C-101B-9397-08002B2CF9AE}" pid="7" name="MSIP_Label_10398c1c-5e94-454c-bbc4-eb8a4a50b8b0_ActionId">
    <vt:lpwstr>f9de325e-c0fc-4124-8b0d-64caf8fc85dc</vt:lpwstr>
  </property>
  <property fmtid="{D5CDD505-2E9C-101B-9397-08002B2CF9AE}" pid="8" name="MSIP_Label_10398c1c-5e94-454c-bbc4-eb8a4a50b8b0_ContentBits">
    <vt:lpwstr>0</vt:lpwstr>
  </property>
  <property fmtid="{D5CDD505-2E9C-101B-9397-08002B2CF9AE}" pid="9" name="_readonly">
    <vt:lpwstr/>
  </property>
  <property fmtid="{D5CDD505-2E9C-101B-9397-08002B2CF9AE}" pid="10" name="_change">
    <vt:lpwstr/>
  </property>
  <property fmtid="{D5CDD505-2E9C-101B-9397-08002B2CF9AE}" pid="11" name="_full-control">
    <vt:lpwstr/>
  </property>
  <property fmtid="{D5CDD505-2E9C-101B-9397-08002B2CF9AE}" pid="12" name="sflag">
    <vt:lpwstr>1642086187</vt:lpwstr>
  </property>
</Properties>
</file>